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2"/>
  </p:sldMasterIdLst>
  <p:notesMasterIdLst>
    <p:notesMasterId r:id="rId18"/>
  </p:notesMasterIdLst>
  <p:handoutMasterIdLst>
    <p:handoutMasterId r:id="rId19"/>
  </p:handoutMasterIdLst>
  <p:sldIdLst>
    <p:sldId id="275" r:id="rId3"/>
    <p:sldId id="304" r:id="rId4"/>
    <p:sldId id="278" r:id="rId5"/>
    <p:sldId id="323" r:id="rId6"/>
    <p:sldId id="289" r:id="rId7"/>
    <p:sldId id="302" r:id="rId8"/>
    <p:sldId id="334" r:id="rId9"/>
    <p:sldId id="287" r:id="rId10"/>
    <p:sldId id="298" r:id="rId11"/>
    <p:sldId id="297" r:id="rId12"/>
    <p:sldId id="335" r:id="rId13"/>
    <p:sldId id="276" r:id="rId14"/>
    <p:sldId id="281" r:id="rId15"/>
    <p:sldId id="280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3499E5D-D9B8-4B47-B1CA-79635976DB55}">
          <p14:sldIdLst>
            <p14:sldId id="275"/>
            <p14:sldId id="304"/>
            <p14:sldId id="278"/>
            <p14:sldId id="323"/>
            <p14:sldId id="289"/>
            <p14:sldId id="302"/>
            <p14:sldId id="334"/>
            <p14:sldId id="287"/>
            <p14:sldId id="298"/>
            <p14:sldId id="297"/>
            <p14:sldId id="335"/>
            <p14:sldId id="276"/>
            <p14:sldId id="281"/>
            <p14:sldId id="280"/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96" userDrawn="1">
          <p15:clr>
            <a:srgbClr val="A4A3A4"/>
          </p15:clr>
        </p15:guide>
        <p15:guide id="4" orient="horz" pos="4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78" autoAdjust="0"/>
  </p:normalViewPr>
  <p:slideViewPr>
    <p:cSldViewPr snapToGrid="0">
      <p:cViewPr varScale="1">
        <p:scale>
          <a:sx n="89" d="100"/>
          <a:sy n="89" d="100"/>
        </p:scale>
        <p:origin x="618" y="90"/>
      </p:cViewPr>
      <p:guideLst>
        <p:guide orient="horz" pos="2160"/>
        <p:guide pos="3840"/>
        <p:guide pos="7296"/>
        <p:guide orient="horz" pos="412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2538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Value in USD</c:v>
                </c:pt>
              </c:strCache>
            </c:strRef>
          </c:tx>
          <c:invertIfNegative val="0"/>
          <c:cat>
            <c:numRef>
              <c:f>Sheet1!$B$2:$B$8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221929</c:v>
                </c:pt>
                <c:pt idx="1">
                  <c:v>497758</c:v>
                </c:pt>
                <c:pt idx="2">
                  <c:v>511769</c:v>
                </c:pt>
                <c:pt idx="3">
                  <c:v>215260.79999999999</c:v>
                </c:pt>
                <c:pt idx="4">
                  <c:v>237621</c:v>
                </c:pt>
                <c:pt idx="5">
                  <c:v>243634.5</c:v>
                </c:pt>
                <c:pt idx="6">
                  <c:v>106356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50-40E5-815B-1B3C794F93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790336"/>
        <c:axId val="136016256"/>
      </c:barChart>
      <c:catAx>
        <c:axId val="133790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6016256"/>
        <c:crosses val="autoZero"/>
        <c:auto val="1"/>
        <c:lblAlgn val="ctr"/>
        <c:lblOffset val="100"/>
        <c:noMultiLvlLbl val="0"/>
      </c:catAx>
      <c:valAx>
        <c:axId val="1360162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379033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qty</c:v>
                </c:pt>
              </c:strCache>
            </c:strRef>
          </c:tx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14514</c:v>
                </c:pt>
                <c:pt idx="1">
                  <c:v>32408.799999999999</c:v>
                </c:pt>
                <c:pt idx="2">
                  <c:v>34559</c:v>
                </c:pt>
                <c:pt idx="3">
                  <c:v>12662.4</c:v>
                </c:pt>
                <c:pt idx="4">
                  <c:v>15841.4</c:v>
                </c:pt>
                <c:pt idx="5">
                  <c:v>16242.3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03-45F3-B7D9-95C9C8EDA6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1054336"/>
        <c:axId val="141055872"/>
      </c:barChart>
      <c:catAx>
        <c:axId val="141054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1055872"/>
        <c:crosses val="autoZero"/>
        <c:auto val="1"/>
        <c:lblAlgn val="ctr"/>
        <c:lblOffset val="100"/>
        <c:noMultiLvlLbl val="0"/>
      </c:catAx>
      <c:valAx>
        <c:axId val="1410558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1054336"/>
        <c:crosses val="autoZero"/>
        <c:crossBetween val="between"/>
      </c:valAx>
    </c:plotArea>
    <c:legend>
      <c:legendPos val="r"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3-02-25T11:28:26.692" idx="1">
    <p:pos x="3165" y="3280"/>
    <p:text/>
    <p:extLst>
      <p:ext uri="{C676402C-5697-4E1C-873F-D02D1690AC5C}">
        <p15:threadingInfo xmlns:p15="http://schemas.microsoft.com/office/powerpoint/2012/main" timeZoneBias="-33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96EA6-6F25-4F19-87BA-7ADCC16DAEFF}" type="datetimeFigureOut">
              <a:rPr lang="en-US" smtClean="0"/>
              <a:t>2/28/2023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E50CC-F33A-4EF4-9F12-93EC4A21A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95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C172E-A8B5-46F6-B05C-DFA3E2E0F207}" type="datetimeFigureOut">
              <a:rPr lang="en-US" smtClean="0"/>
              <a:t>2/28/2023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74CE4-FBD8-4481-AEFB-CA53E599A7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68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280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4" name="Rectangle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5" name="Rectangle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6" name="Rectangle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7" name="Rectangle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ectangle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4E708F12-96AD-4ED4-8132-A78F5E42C1F5}" type="datetime1">
              <a:rPr lang="en-US" smtClean="0"/>
              <a:t>2/28/2023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5205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8BEDD-6160-49BB-B372-861DE7DE9BA5}" type="datetime1">
              <a:rPr lang="en-US" smtClean="0"/>
              <a:t>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921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819F-B7FD-4B29-8F66-9E318144BC2A}" type="datetime1">
              <a:rPr lang="en-US" smtClean="0"/>
              <a:t>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chemeClr val="accent2"/>
                </a:solidFill>
                <a:effectLst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70985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A159C-B6E0-4F10-9F4A-2FA57003B139}" type="datetime1">
              <a:rPr lang="en-US" smtClean="0"/>
              <a:t>2/28/2023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341875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6354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170CBBB-D1D1-4386-A5E9-07F3477B78F3}" type="datetime1">
              <a:rPr lang="en-US" smtClean="0"/>
              <a:t>2/28/2023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1830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9FA4CAD8-0EA7-4615-B69B-B2F199EF3A93}" type="datetime1">
              <a:rPr lang="en-US" smtClean="0"/>
              <a:t>2/28/2023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060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4BD7-6953-492C-921B-E68B2D7F14C8}" type="datetime1">
              <a:rPr lang="en-US" smtClean="0"/>
              <a:t>2/28/2023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22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17D9B-D4D3-4E23-88DF-2E354FA43196}" type="datetime1">
              <a:rPr lang="en-US" smtClean="0"/>
              <a:t>2/28/2023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050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580573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3075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67C5-D04E-4576-B61C-12ABA14BBD6C}" type="datetime1">
              <a:rPr lang="en-US" smtClean="0"/>
              <a:t>2/28/2023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3174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A170-8299-44AD-AEEF-FC686C3D7804}" type="datetime1">
              <a:rPr lang="en-US" smtClean="0"/>
              <a:t>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8313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1763A-68EC-4ECD-9620-D9FE9CDDD622}" type="datetime1">
              <a:rPr lang="en-US" smtClean="0"/>
              <a:t>2/28/2023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483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483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2277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0" name="Rectangle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1" name="Rectangle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Rectangle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5" name="Rectangle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8" name="Rectangle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9" name="Rectangle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40" name="Rectangle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20F09E4-6EA4-4BF3-9FC8-FF40373B88E6}" type="datetime1">
              <a:rPr lang="en-US" smtClean="0"/>
              <a:t>2/28/2023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4872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1500" kern="1200">
          <a:solidFill>
            <a:schemeClr val="tx2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4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502" y="4666007"/>
            <a:ext cx="1208749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Mobile: +91 99989 64812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Office: +91 76980 61078 / 99989 64813</a:t>
            </a: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Email: techquery2000@gmail.com</a:t>
            </a:r>
          </a:p>
          <a:p>
            <a:br>
              <a:rPr lang="en-US" b="1" dirty="0">
                <a:solidFill>
                  <a:schemeClr val="bg1">
                    <a:lumMod val="65000"/>
                  </a:schemeClr>
                </a:solidFill>
              </a:rPr>
            </a:b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18DAC313-C21B-4582-807C-A40720A25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502" y="4206068"/>
            <a:ext cx="6604000" cy="1752600"/>
          </a:xfrm>
        </p:spPr>
        <p:txBody>
          <a:bodyPr/>
          <a:lstStyle/>
          <a:p>
            <a:r>
              <a:rPr lang="en-CA" dirty="0"/>
              <a:t>Contact information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12124"/>
            <a:ext cx="11277600" cy="2884868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INNOVATIVE TECHNOLOGIES, SURAT</a:t>
            </a:r>
            <a:br>
              <a:rPr lang="en-US" sz="4800" dirty="0"/>
            </a:br>
            <a:r>
              <a:rPr lang="en-US" sz="4800" dirty="0"/>
              <a:t>ISO 9001 : 2015 ,ISO 14001 : 2015 &amp; ISO 45001: 2018 Authorized Integration Partner of M/s CSL SILICONES INC. CANADA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9367" y="5569912"/>
            <a:ext cx="1517501" cy="118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94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C7D27-64A8-4A7B-89F5-6BE47FB85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65" y="643944"/>
            <a:ext cx="10972800" cy="1223493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CA" sz="4400" b="1" dirty="0"/>
              <a:t>INNOVATIVE TECHNOLOGIES, SURAT, INDIA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BF8DE5-FAEA-4A8D-B7D0-CBE27470E02E}"/>
              </a:ext>
            </a:extLst>
          </p:cNvPr>
          <p:cNvSpPr/>
          <p:nvPr/>
        </p:nvSpPr>
        <p:spPr>
          <a:xfrm>
            <a:off x="433589" y="2333685"/>
            <a:ext cx="111488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 indent="0">
              <a:buNone/>
            </a:pPr>
            <a:r>
              <a:rPr lang="en-US" sz="2400" b="1" i="1" dirty="0"/>
              <a:t>About us:</a:t>
            </a:r>
          </a:p>
          <a:p>
            <a:pPr marL="452628" indent="-342900">
              <a:buFont typeface="Arial" pitchFamily="34" charset="0"/>
              <a:buChar char="•"/>
            </a:pPr>
            <a:r>
              <a:rPr lang="en-US" sz="2400" b="1" i="1" dirty="0"/>
              <a:t> Innovative Technologies come up with fresh ideas every moment. We implement these ideas to innovate new landmarks in the path of our success. We have a firm belief in Devotion, Dedication, Discipline, Hard work and Teamwork without which we think success can't be achieved. </a:t>
            </a:r>
          </a:p>
          <a:p>
            <a:pPr marL="452628" indent="-342900">
              <a:buFont typeface="Arial" pitchFamily="34" charset="0"/>
              <a:buChar char="•"/>
            </a:pPr>
            <a:r>
              <a:rPr lang="en-US" sz="2400" b="1" i="1" dirty="0"/>
              <a:t> Innovative Technologies has drawn up ambitious plans for the future aimed at diversifying its operations. To sum up, Innovative Technologies is just a 25 years young firm. It has done pretty well in a short time and in the near future, we can give new dimensions and definitions to the electric world.</a:t>
            </a:r>
          </a:p>
          <a:p>
            <a:pPr marL="452628" indent="-342900">
              <a:buFont typeface="Arial" pitchFamily="34" charset="0"/>
              <a:buChar char="•"/>
            </a:pPr>
            <a:r>
              <a:rPr lang="en-US" sz="2400" b="1" i="1" dirty="0"/>
              <a:t>This represents our goal to bring about positive change &amp; Strive to achieve something better. Every employee of the Innovative Group is resolved to carry on our mission to realize a better tomorrow through continuous innovation.</a:t>
            </a:r>
          </a:p>
        </p:txBody>
      </p:sp>
    </p:spTree>
    <p:extLst>
      <p:ext uri="{BB962C8B-B14F-4D97-AF65-F5344CB8AC3E}">
        <p14:creationId xmlns:p14="http://schemas.microsoft.com/office/powerpoint/2010/main" val="196529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We innovative Technologies has started our carrier from 1997 with Specialty Industrial Maintenance Products &amp; providing customized solution to the Corporate , Government , Semi Government etc… Customer  </a:t>
            </a:r>
          </a:p>
          <a:p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We have been associate with CSL Silicones  Inc. , Canada since 2009 as assistant for sales &amp; application of Si Coat 570 RTV HVIC to there Indian partner W S Industries .</a:t>
            </a:r>
          </a:p>
          <a:p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Further we have been directly associates with CSL Silicones Inc. &amp; we focused on only CSL business &amp; started direct business from 2015 exclusively focused on CSL product &amp; our entire turn over is from CSL business only.  </a:t>
            </a:r>
            <a:endParaRPr lang="en-US" sz="2400" b="1" i="1" dirty="0"/>
          </a:p>
          <a:p>
            <a:endParaRPr lang="en-US" b="1" i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263576F-1769-4642-9E24-130C61E36EDF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CA" sz="4400" b="1" dirty="0"/>
              <a:t>INNOVATIVE TECHNOLOGIES, SURAT, INDIA</a:t>
            </a:r>
          </a:p>
        </p:txBody>
      </p:sp>
    </p:spTree>
    <p:extLst>
      <p:ext uri="{BB962C8B-B14F-4D97-AF65-F5344CB8AC3E}">
        <p14:creationId xmlns:p14="http://schemas.microsoft.com/office/powerpoint/2010/main" val="419043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124B94-174A-46E3-B10C-B740627A7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721" y="1155879"/>
            <a:ext cx="10972800" cy="10668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CA" sz="4400" b="1" dirty="0"/>
              <a:t>INNOVATIVE TECHNOLOGIES, SURAT, INDIA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Innovative Technologies are associated with Essar Group now Arcelor Mittal Group on ARC Basis , Adani Group on ARC Basis, PGCIL, Torrent Group, India Cement, Shree Cement, Ultratech Cement , Tata Group on OLA basis &amp; working continuously since 2010.</a:t>
            </a:r>
          </a:p>
          <a:p>
            <a:r>
              <a:rPr lang="en-US" dirty="0"/>
              <a:t>We are having continuous business of 05 Tons With Arcelor Mittal, 05 Tons with Adani Group, 05 tons With Tata Group&amp; 05 tons with Cement Industries on Yearly basis.</a:t>
            </a:r>
          </a:p>
          <a:p>
            <a:r>
              <a:rPr lang="en-US" dirty="0"/>
              <a:t>Our biggest single largest order was we had executed amounting Rs.4.5 Crore from PGCIL, WR satisfactorily.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0939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477691" cy="4341875"/>
          </a:xfrm>
        </p:spPr>
        <p:txBody>
          <a:bodyPr/>
          <a:lstStyle/>
          <a:p>
            <a:r>
              <a:rPr lang="en-US" sz="2400" b="1" dirty="0"/>
              <a:t>WE ARE HAVING FOLLOWING TEAM :</a:t>
            </a:r>
          </a:p>
          <a:p>
            <a:endParaRPr lang="en-US" b="1" dirty="0"/>
          </a:p>
          <a:p>
            <a:pPr lvl="0"/>
            <a:r>
              <a:rPr lang="en-US" b="1" dirty="0"/>
              <a:t>PROPERITOR – 01 PERSON</a:t>
            </a:r>
          </a:p>
          <a:p>
            <a:pPr lvl="0"/>
            <a:r>
              <a:rPr lang="en-US" b="1" dirty="0"/>
              <a:t>ACCOUNTANT – 01 PERSON</a:t>
            </a:r>
          </a:p>
          <a:p>
            <a:pPr lvl="0"/>
            <a:r>
              <a:rPr lang="en-US" b="1" dirty="0"/>
              <a:t>SALES ENGINNER – 01 PERSON</a:t>
            </a:r>
          </a:p>
          <a:p>
            <a:pPr lvl="0"/>
            <a:r>
              <a:rPr lang="en-US" b="1" dirty="0"/>
              <a:t>SITE SUPERVISOR – 02 PERSON</a:t>
            </a:r>
          </a:p>
          <a:p>
            <a:pPr lvl="0"/>
            <a:r>
              <a:rPr lang="en-US" b="1" dirty="0"/>
              <a:t>EXPERT APPLICATOR – 05 PERSON</a:t>
            </a:r>
          </a:p>
          <a:p>
            <a:pPr lvl="0"/>
            <a:r>
              <a:rPr lang="en-US" b="1" dirty="0"/>
              <a:t>HELPER – 10 PERSON </a:t>
            </a:r>
          </a:p>
          <a:p>
            <a:endParaRPr lang="en-US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Our Organization structure:-</a:t>
            </a:r>
          </a:p>
        </p:txBody>
      </p:sp>
    </p:spTree>
    <p:extLst>
      <p:ext uri="{BB962C8B-B14F-4D97-AF65-F5344CB8AC3E}">
        <p14:creationId xmlns:p14="http://schemas.microsoft.com/office/powerpoint/2010/main" val="97302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56838B-56BB-4301-A938-88BEA2196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INNOVATIVE TECHNOLOGIES, SURAT, INDIA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856BB6A-6E04-4441-93C0-7EA63B8914B7}"/>
              </a:ext>
            </a:extLst>
          </p:cNvPr>
          <p:cNvSpPr txBox="1">
            <a:spLocks/>
          </p:cNvSpPr>
          <p:nvPr/>
        </p:nvSpPr>
        <p:spPr>
          <a:xfrm>
            <a:off x="609600" y="605307"/>
            <a:ext cx="10972800" cy="140379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4400" b="1" dirty="0"/>
              <a:t>Historical Data </a:t>
            </a:r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87535583"/>
              </p:ext>
            </p:extLst>
          </p:nvPr>
        </p:nvGraphicFramePr>
        <p:xfrm>
          <a:off x="1047750" y="2209800"/>
          <a:ext cx="10534650" cy="26703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8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7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293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8292">
                <a:tc>
                  <a:txBody>
                    <a:bodyPr/>
                    <a:lstStyle/>
                    <a:p>
                      <a:pPr algn="ctr" fontAlgn="b"/>
                      <a:r>
                        <a:rPr lang="en-IN" sz="2800" u="none" strike="noStrike" dirty="0">
                          <a:effectLst/>
                        </a:rPr>
                        <a:t>Year</a:t>
                      </a:r>
                      <a:endParaRPr lang="en-IN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800" u="none" strike="noStrike" dirty="0" err="1">
                          <a:effectLst/>
                        </a:rPr>
                        <a:t>Mtrl</a:t>
                      </a:r>
                      <a:r>
                        <a:rPr lang="en-IN" sz="2800" u="none" strike="noStrike" dirty="0">
                          <a:effectLst/>
                        </a:rPr>
                        <a:t> Purchased in </a:t>
                      </a:r>
                      <a:r>
                        <a:rPr lang="en-IN" sz="2800" u="none" strike="noStrike" dirty="0" err="1">
                          <a:effectLst/>
                        </a:rPr>
                        <a:t>Kgs</a:t>
                      </a:r>
                      <a:endParaRPr lang="en-IN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800" u="none" strike="noStrike" dirty="0">
                          <a:effectLst/>
                        </a:rPr>
                        <a:t>Value in USD</a:t>
                      </a:r>
                      <a:endParaRPr lang="en-IN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099">
                <a:tc>
                  <a:txBody>
                    <a:bodyPr/>
                    <a:lstStyle/>
                    <a:p>
                      <a:pPr algn="ctr" fontAlgn="b"/>
                      <a:r>
                        <a:rPr lang="en-IN" sz="2800" u="none" strike="noStrike" dirty="0">
                          <a:effectLst/>
                        </a:rPr>
                        <a:t>2017</a:t>
                      </a:r>
                      <a:endParaRPr lang="en-IN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800" u="none" strike="noStrike" dirty="0">
                          <a:effectLst/>
                        </a:rPr>
                        <a:t>14514</a:t>
                      </a:r>
                      <a:endParaRPr lang="en-IN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800" u="none" strike="noStrike" dirty="0">
                          <a:effectLst/>
                        </a:rPr>
                        <a:t>221929</a:t>
                      </a:r>
                      <a:endParaRPr lang="en-IN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647">
                <a:tc>
                  <a:txBody>
                    <a:bodyPr/>
                    <a:lstStyle/>
                    <a:p>
                      <a:pPr algn="ctr" fontAlgn="b"/>
                      <a:r>
                        <a:rPr lang="en-IN" sz="2800" u="none" strike="noStrike" dirty="0">
                          <a:effectLst/>
                        </a:rPr>
                        <a:t>2018</a:t>
                      </a:r>
                      <a:endParaRPr lang="en-IN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800" u="none" strike="noStrike" dirty="0">
                          <a:effectLst/>
                        </a:rPr>
                        <a:t>32408.8</a:t>
                      </a:r>
                      <a:endParaRPr lang="en-IN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800" u="none" strike="noStrike" dirty="0">
                          <a:effectLst/>
                        </a:rPr>
                        <a:t>497758</a:t>
                      </a:r>
                      <a:endParaRPr lang="en-IN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647">
                <a:tc>
                  <a:txBody>
                    <a:bodyPr/>
                    <a:lstStyle/>
                    <a:p>
                      <a:pPr algn="ctr" fontAlgn="b"/>
                      <a:r>
                        <a:rPr lang="en-IN" sz="2800" u="none" strike="noStrike" dirty="0">
                          <a:effectLst/>
                        </a:rPr>
                        <a:t>2019</a:t>
                      </a:r>
                      <a:endParaRPr lang="en-IN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800" u="none" strike="noStrike" dirty="0">
                          <a:effectLst/>
                        </a:rPr>
                        <a:t>34559</a:t>
                      </a:r>
                      <a:endParaRPr lang="en-IN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800" u="none" strike="noStrike" dirty="0">
                          <a:effectLst/>
                        </a:rPr>
                        <a:t>511769</a:t>
                      </a:r>
                      <a:endParaRPr lang="en-IN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647">
                <a:tc>
                  <a:txBody>
                    <a:bodyPr/>
                    <a:lstStyle/>
                    <a:p>
                      <a:pPr algn="ctr" fontAlgn="b"/>
                      <a:r>
                        <a:rPr lang="en-IN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12662.40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215260.80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3985">
                <a:tc>
                  <a:txBody>
                    <a:bodyPr/>
                    <a:lstStyle/>
                    <a:p>
                      <a:pPr algn="ctr" fontAlgn="b"/>
                      <a:r>
                        <a:rPr lang="en-IN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15841.4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237621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3026BE43-2046-D378-527F-8B7DBE0364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749218"/>
              </p:ext>
            </p:extLst>
          </p:nvPr>
        </p:nvGraphicFramePr>
        <p:xfrm>
          <a:off x="1047749" y="4880172"/>
          <a:ext cx="10534649" cy="1558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7423">
                  <a:extLst>
                    <a:ext uri="{9D8B030D-6E8A-4147-A177-3AD203B41FA5}">
                      <a16:colId xmlns:a16="http://schemas.microsoft.com/office/drawing/2014/main" val="2210821833"/>
                    </a:ext>
                  </a:extLst>
                </a:gridCol>
                <a:gridCol w="3905026">
                  <a:extLst>
                    <a:ext uri="{9D8B030D-6E8A-4147-A177-3AD203B41FA5}">
                      <a16:colId xmlns:a16="http://schemas.microsoft.com/office/drawing/2014/main" val="2405063242"/>
                    </a:ext>
                  </a:extLst>
                </a:gridCol>
                <a:gridCol w="4622200">
                  <a:extLst>
                    <a:ext uri="{9D8B030D-6E8A-4147-A177-3AD203B41FA5}">
                      <a16:colId xmlns:a16="http://schemas.microsoft.com/office/drawing/2014/main" val="591801485"/>
                    </a:ext>
                  </a:extLst>
                </a:gridCol>
              </a:tblGrid>
              <a:tr h="472576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16242.3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243634.50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880675"/>
                  </a:ext>
                </a:extLst>
              </a:tr>
              <a:tr h="47257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7090.4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106356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352449"/>
                  </a:ext>
                </a:extLst>
              </a:tr>
              <a:tr h="521688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u="none" strike="noStrike" dirty="0">
                          <a:effectLst/>
                        </a:rPr>
                        <a:t>133318.3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u="none" strike="noStrike" dirty="0">
                          <a:effectLst/>
                        </a:rPr>
                        <a:t>2034328.30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940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657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4812686"/>
              </p:ext>
            </p:extLst>
          </p:nvPr>
        </p:nvGraphicFramePr>
        <p:xfrm>
          <a:off x="686873" y="1450998"/>
          <a:ext cx="10972800" cy="2811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819570"/>
              </p:ext>
            </p:extLst>
          </p:nvPr>
        </p:nvGraphicFramePr>
        <p:xfrm>
          <a:off x="583844" y="4262907"/>
          <a:ext cx="10972800" cy="2323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609600" y="370268"/>
            <a:ext cx="10972800" cy="1066800"/>
          </a:xfrm>
        </p:spPr>
        <p:txBody>
          <a:bodyPr/>
          <a:lstStyle/>
          <a:p>
            <a:r>
              <a:rPr lang="en-US" dirty="0"/>
              <a:t>Quantity Of Supply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60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65690" y="2370432"/>
            <a:ext cx="5384800" cy="409985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n-US" b="1" dirty="0"/>
              <a:t> </a:t>
            </a:r>
            <a:r>
              <a:rPr lang="en-US" sz="2400" b="1" dirty="0"/>
              <a:t>Our Resources for Execution</a:t>
            </a:r>
          </a:p>
          <a:p>
            <a:r>
              <a:rPr lang="en-US" sz="2400" b="1" dirty="0"/>
              <a:t>GRACO , USA MAKE PUMP FOR APPLICATION. </a:t>
            </a:r>
            <a:endParaRPr lang="en-US" sz="2400" dirty="0"/>
          </a:p>
          <a:p>
            <a:pPr lvl="0"/>
            <a:r>
              <a:rPr lang="en-US" sz="2400" b="1" dirty="0"/>
              <a:t>MARK IV ELECTRIC PUMP – 05 NOS.</a:t>
            </a:r>
            <a:endParaRPr lang="en-US" sz="2400" dirty="0"/>
          </a:p>
          <a:p>
            <a:pPr lvl="0"/>
            <a:r>
              <a:rPr lang="en-US" sz="2400" b="1" dirty="0"/>
              <a:t>3900 HD PETROL PUMP – 01 NOS.</a:t>
            </a:r>
          </a:p>
          <a:p>
            <a:pPr lvl="0"/>
            <a:r>
              <a:rPr lang="en-US" sz="2400" b="1" dirty="0"/>
              <a:t>WET FILM THICKNESS GAUGES – 02 Nos.</a:t>
            </a:r>
          </a:p>
          <a:p>
            <a:pPr lvl="0"/>
            <a:r>
              <a:rPr lang="en-US" sz="2400" b="1" dirty="0"/>
              <a:t>DRY FILM THICKENSS MEASURMENT OLYMPUS MAKE DL 45 MG – 01 NO.</a:t>
            </a:r>
          </a:p>
          <a:p>
            <a:pPr lvl="0"/>
            <a:r>
              <a:rPr lang="en-US" sz="2400" b="1" dirty="0"/>
              <a:t>POSITECTOR </a:t>
            </a:r>
            <a:r>
              <a:rPr lang="en-US" sz="2400" b="1" dirty="0" err="1"/>
              <a:t>DeFelsko</a:t>
            </a:r>
            <a:r>
              <a:rPr lang="en-US" sz="2400" b="1" dirty="0"/>
              <a:t> – 01 Nos.</a:t>
            </a:r>
            <a:endParaRPr lang="en-US" sz="2400" dirty="0"/>
          </a:p>
          <a:p>
            <a:pPr lvl="0"/>
            <a:r>
              <a:rPr lang="en-US" sz="2400" b="1" dirty="0"/>
              <a:t>10KV MEGGER </a:t>
            </a:r>
          </a:p>
          <a:p>
            <a:pPr lvl="0"/>
            <a:r>
              <a:rPr lang="en-US" sz="2400" b="1" dirty="0"/>
              <a:t>SCAFFOLDING &amp; LADDERS</a:t>
            </a:r>
          </a:p>
          <a:p>
            <a:pPr lvl="0"/>
            <a:r>
              <a:rPr lang="en-US" sz="2400" b="1" dirty="0"/>
              <a:t>Material Preservative Room 200 </a:t>
            </a:r>
            <a:r>
              <a:rPr lang="en-US" sz="2400" b="1" dirty="0" err="1"/>
              <a:t>Sq.Mtr</a:t>
            </a:r>
            <a:endParaRPr lang="en-US" sz="2400" b="1" dirty="0"/>
          </a:p>
          <a:p>
            <a:pPr lvl="0"/>
            <a:endParaRPr lang="en-US" sz="2400" dirty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Our Resources for Execution :-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0982" y="3155938"/>
            <a:ext cx="1541418" cy="170583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4044F38-0D68-4490-9D17-33F464E40663}"/>
              </a:ext>
            </a:extLst>
          </p:cNvPr>
          <p:cNvSpPr txBox="1">
            <a:spLocks/>
          </p:cNvSpPr>
          <p:nvPr/>
        </p:nvSpPr>
        <p:spPr>
          <a:xfrm>
            <a:off x="609600" y="605307"/>
            <a:ext cx="10972800" cy="140379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4400" b="1"/>
              <a:t>INNOVATIVE TECHNOLOGIES, SURAT, INDIA</a:t>
            </a:r>
            <a:endParaRPr lang="en-CA" sz="4400" b="1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347072E-3B4B-4707-A6EC-2CCD8DC5D576}"/>
              </a:ext>
            </a:extLst>
          </p:cNvPr>
          <p:cNvSpPr txBox="1">
            <a:spLocks/>
          </p:cNvSpPr>
          <p:nvPr/>
        </p:nvSpPr>
        <p:spPr>
          <a:xfrm>
            <a:off x="762000" y="757707"/>
            <a:ext cx="10972800" cy="140379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4400" b="1"/>
              <a:t>INNOVATIVE TECHNOLOGIES, SURAT, INDIA</a:t>
            </a:r>
            <a:endParaRPr lang="en-CA" sz="4400" b="1" dirty="0"/>
          </a:p>
        </p:txBody>
      </p:sp>
    </p:spTree>
    <p:extLst>
      <p:ext uri="{BB962C8B-B14F-4D97-AF65-F5344CB8AC3E}">
        <p14:creationId xmlns:p14="http://schemas.microsoft.com/office/powerpoint/2010/main" val="41678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Certificate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6714253"/>
              </p:ext>
            </p:extLst>
          </p:nvPr>
        </p:nvGraphicFramePr>
        <p:xfrm>
          <a:off x="609600" y="2249424"/>
          <a:ext cx="5384800" cy="434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667204" imgH="7848380" progId="AcroExch.Document.DC">
                  <p:embed/>
                </p:oleObj>
              </mc:Choice>
              <mc:Fallback>
                <p:oleObj name="Acrobat Document" r:id="rId2" imgW="5667204" imgH="78483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09600" y="2249424"/>
                        <a:ext cx="5384800" cy="4341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5949934"/>
              </p:ext>
            </p:extLst>
          </p:nvPr>
        </p:nvGraphicFramePr>
        <p:xfrm>
          <a:off x="6197600" y="2249424"/>
          <a:ext cx="5384800" cy="43117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5667204" imgH="7848380" progId="AcroExch.Document.DC">
                  <p:embed/>
                </p:oleObj>
              </mc:Choice>
              <mc:Fallback>
                <p:oleObj name="Acrobat Document" r:id="rId4" imgW="5667204" imgH="78483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97600" y="2249424"/>
                        <a:ext cx="5384800" cy="43117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475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496" y="2249488"/>
            <a:ext cx="5215943" cy="4341812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Certificate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C31458F3-1B2D-AACE-D718-5CA5800AB3F0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18367182"/>
              </p:ext>
            </p:extLst>
          </p:nvPr>
        </p:nvGraphicFramePr>
        <p:xfrm>
          <a:off x="1280160" y="2249488"/>
          <a:ext cx="4940336" cy="434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5667243" imgH="8020010" progId="Acrobat.Document.DC">
                  <p:embed/>
                </p:oleObj>
              </mc:Choice>
              <mc:Fallback>
                <p:oleObj name="Acrobat Document" r:id="rId3" imgW="5667243" imgH="802001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80160" y="2249488"/>
                        <a:ext cx="4940336" cy="434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1774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B3C71B1-6D46-32E0-1EA2-DE14B5FC8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Certificate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41E5D16-C13E-5677-99A8-36AF4CB5BAA8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90905172"/>
              </p:ext>
            </p:extLst>
          </p:nvPr>
        </p:nvGraphicFramePr>
        <p:xfrm>
          <a:off x="1344706" y="2249488"/>
          <a:ext cx="4238513" cy="434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610006" imgH="7962617" progId="Acrobat.Document.DC">
                  <p:embed/>
                </p:oleObj>
              </mc:Choice>
              <mc:Fallback>
                <p:oleObj name="Acrobat Document" r:id="rId2" imgW="5610006" imgH="7962617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44706" y="2249488"/>
                        <a:ext cx="4238513" cy="434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2A8825F-0CDD-E4D3-0F60-5C6232B8F832}"/>
              </a:ext>
            </a:extLst>
          </p:cNvPr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97449433"/>
              </p:ext>
            </p:extLst>
          </p:nvPr>
        </p:nvGraphicFramePr>
        <p:xfrm>
          <a:off x="6188187" y="1957892"/>
          <a:ext cx="4945978" cy="46334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5676724" imgH="8020010" progId="Acrobat.Document.DC">
                  <p:embed/>
                </p:oleObj>
              </mc:Choice>
              <mc:Fallback>
                <p:oleObj name="Acrobat Document" r:id="rId4" imgW="5676724" imgH="802001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88187" y="1957892"/>
                        <a:ext cx="4945978" cy="46334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263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027" y="1963784"/>
            <a:ext cx="11591293" cy="4325112"/>
          </a:xfrm>
        </p:spPr>
        <p:txBody>
          <a:bodyPr/>
          <a:lstStyle/>
          <a:p>
            <a:pPr marL="109728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109728" indent="0">
              <a:buNone/>
            </a:pPr>
            <a:r>
              <a:rPr lang="en-US" dirty="0">
                <a:solidFill>
                  <a:schemeClr val="tx1"/>
                </a:solidFill>
              </a:rPr>
              <a:t> </a:t>
            </a:r>
          </a:p>
          <a:p>
            <a:pPr marL="109728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028" y="875764"/>
            <a:ext cx="10972800" cy="1197736"/>
          </a:xfrm>
        </p:spPr>
        <p:txBody>
          <a:bodyPr>
            <a:noAutofit/>
          </a:bodyPr>
          <a:lstStyle/>
          <a:p>
            <a:pPr marL="109728" indent="0"/>
            <a:r>
              <a:rPr lang="en-US" sz="4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br>
              <a:rPr lang="en-US" sz="48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sz="4800" dirty="0">
                <a:solidFill>
                  <a:schemeClr val="accent3">
                    <a:lumMod val="50000"/>
                  </a:schemeClr>
                </a:solidFill>
              </a:rPr>
              <a:t> Order in Pipeline</a:t>
            </a:r>
            <a:br>
              <a:rPr lang="en-US" sz="4800" dirty="0">
                <a:solidFill>
                  <a:schemeClr val="accent3">
                    <a:lumMod val="50000"/>
                  </a:schemeClr>
                </a:solidFill>
              </a:rPr>
            </a:br>
            <a:endParaRPr lang="en-US" sz="48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107593"/>
              </p:ext>
            </p:extLst>
          </p:nvPr>
        </p:nvGraphicFramePr>
        <p:xfrm>
          <a:off x="489398" y="1970468"/>
          <a:ext cx="11487956" cy="44560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5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9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64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27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61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61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447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652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0618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0618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36741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1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Tata Renewable Energy P. Ltd</a:t>
                      </a:r>
                    </a:p>
                    <a:p>
                      <a:pPr algn="ctr" fontAlgn="ctr"/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INDIA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OLA No.9200018400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Innovative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570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KG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TENDER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1.00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Q1 &amp; Q2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548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2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Adani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INDIA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Innovative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570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KG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1.00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Q1-Q2 &amp; Q3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319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3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AMNS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INDIA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Innovative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570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2000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KG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ARC 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1.00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Q1-Q2 &amp; Q3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06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Our Yearly Confirmed order Since Last 05 Years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000" i="1" dirty="0"/>
          </a:p>
          <a:p>
            <a:endParaRPr lang="en-US" sz="2000" i="1" dirty="0"/>
          </a:p>
          <a:p>
            <a:r>
              <a:rPr lang="en-US" sz="4000" i="1" dirty="0" err="1"/>
              <a:t>Essar</a:t>
            </a:r>
            <a:r>
              <a:rPr lang="en-US" sz="4000" i="1" dirty="0"/>
              <a:t> Steel India </a:t>
            </a:r>
            <a:r>
              <a:rPr lang="en-US" sz="4000" i="1" dirty="0" err="1"/>
              <a:t>Limite</a:t>
            </a:r>
            <a:r>
              <a:rPr lang="en-US" sz="4000" i="1" dirty="0"/>
              <a:t> – 03 Tons</a:t>
            </a:r>
          </a:p>
          <a:p>
            <a:endParaRPr lang="en-US" sz="4000" i="1" dirty="0"/>
          </a:p>
          <a:p>
            <a:r>
              <a:rPr lang="en-US" sz="4000" i="1" dirty="0" err="1"/>
              <a:t>Adani</a:t>
            </a:r>
            <a:r>
              <a:rPr lang="en-US" sz="4000" i="1" dirty="0"/>
              <a:t> Transmission Ltd. – 03 Tons</a:t>
            </a:r>
          </a:p>
          <a:p>
            <a:pPr marL="109728" indent="0">
              <a:buNone/>
            </a:pPr>
            <a:r>
              <a:rPr lang="en-US" sz="2000" i="1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3759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3970703"/>
              </p:ext>
            </p:extLst>
          </p:nvPr>
        </p:nvGraphicFramePr>
        <p:xfrm>
          <a:off x="682584" y="2228046"/>
          <a:ext cx="11062947" cy="30670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1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1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2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3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13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13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017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13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8117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1222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Hitachi Energy Limited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Enquiry thru Mail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>
                          <a:effectLst/>
                        </a:rPr>
                        <a:t>570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600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>
                          <a:effectLst/>
                        </a:rPr>
                        <a:t>Kg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220 KV SS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Q3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>
                          <a:effectLst/>
                        </a:rPr>
                        <a:t>Under Approval from HO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2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2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GETCO </a:t>
                      </a:r>
                      <a:r>
                        <a:rPr lang="en-IN" sz="1400" u="none" strike="noStrike" dirty="0" err="1">
                          <a:effectLst/>
                        </a:rPr>
                        <a:t>Dahez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Enquiry thru Mail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570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1000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KG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220 KV SS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</a:rPr>
                        <a:t>Q4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>
                          <a:effectLst/>
                        </a:rPr>
                        <a:t>Under Approval from HO</a:t>
                      </a:r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229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3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JSW Steel </a:t>
                      </a:r>
                      <a:r>
                        <a:rPr lang="en-US" sz="1400" u="none" strike="noStrike" dirty="0" err="1">
                          <a:effectLst/>
                        </a:rPr>
                        <a:t>Ballary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Enquiry Thru Mail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570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Kg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Trench Make Reactor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Q2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Under Approval from HO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229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4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KPTL KPS 2 &amp; 3 Project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Enquiry thru Mail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570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Kg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765-220 KV SS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Q4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Under Approval 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229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5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Sanghi</a:t>
                      </a:r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Cement </a:t>
                      </a:r>
                      <a:r>
                        <a:rPr lang="en-IN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Kutchh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Thru Mail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570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Kg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220 KV SS 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Q3 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Under Approval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1596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6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Siemens AMNS GIS Project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Thru Mail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570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4940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Kg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400 KV GIS SS 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 Q4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Tender Stage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2229">
                <a:tc>
                  <a:txBody>
                    <a:bodyPr/>
                    <a:lstStyle/>
                    <a:p>
                      <a:pPr algn="ctr" fontAlgn="b"/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16830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Kg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 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 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Offer We have Submitted:-</a:t>
            </a:r>
          </a:p>
        </p:txBody>
      </p:sp>
    </p:spTree>
    <p:extLst>
      <p:ext uri="{BB962C8B-B14F-4D97-AF65-F5344CB8AC3E}">
        <p14:creationId xmlns:p14="http://schemas.microsoft.com/office/powerpoint/2010/main" val="51304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979713"/>
            <a:ext cx="11277600" cy="131159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r>
              <a:rPr lang="en-US" sz="9600" b="1" u="sng" dirty="0">
                <a:solidFill>
                  <a:schemeClr val="accent6">
                    <a:lumMod val="75000"/>
                  </a:schemeClr>
                </a:solidFill>
              </a:rPr>
              <a:t>Thank You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6183868"/>
            <a:ext cx="1097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Innovative Technologies</a:t>
            </a:r>
          </a:p>
        </p:txBody>
      </p:sp>
    </p:spTree>
    <p:extLst>
      <p:ext uri="{BB962C8B-B14F-4D97-AF65-F5344CB8AC3E}">
        <p14:creationId xmlns:p14="http://schemas.microsoft.com/office/powerpoint/2010/main" val="132122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es strategy  proposal presentation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les strategy  proposal presentation" id="{046EAC39-0F7A-434B-A008-25AEA0734A86}" vid="{35BA20B6-3833-4B27-995B-0B2F0A323CD3}"/>
    </a:ext>
  </a:extLst>
</a:theme>
</file>

<file path=ppt/theme/theme2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49BB7A1-C70F-403E-B471-F185B83BA8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sales strategy proposal presentation</Template>
  <TotalTime>0</TotalTime>
  <Words>801</Words>
  <Application>Microsoft Office PowerPoint</Application>
  <PresentationFormat>Widescreen</PresentationFormat>
  <Paragraphs>184</Paragraphs>
  <Slides>15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Georgia</vt:lpstr>
      <vt:lpstr>Wingdings 2</vt:lpstr>
      <vt:lpstr>Sales strategy  proposal presentation</vt:lpstr>
      <vt:lpstr>Acrobat Document</vt:lpstr>
      <vt:lpstr>Adobe Acrobat Document</vt:lpstr>
      <vt:lpstr>INNOVATIVE TECHNOLOGIES, SURAT ISO 9001 : 2015 ,ISO 14001 : 2015 &amp; ISO 45001: 2018 Authorized Integration Partner of M/s CSL SILICONES INC. CANADA</vt:lpstr>
      <vt:lpstr>INNOVATIVE TECHNOLOGIES, SURAT, INDIA</vt:lpstr>
      <vt:lpstr>INNOVATIVE TECHNOLOGIES, SURAT, INDIA</vt:lpstr>
      <vt:lpstr>INNOVATIVE TECHNOLOGIES, SURAT, INDIA</vt:lpstr>
      <vt:lpstr>Our Organization structure:-</vt:lpstr>
      <vt:lpstr>INNOVATIVE TECHNOLOGIES, SURAT, INDIA</vt:lpstr>
      <vt:lpstr>Quantity Of Supply</vt:lpstr>
      <vt:lpstr>Our Resources for Execution :-</vt:lpstr>
      <vt:lpstr>Performance Certificate</vt:lpstr>
      <vt:lpstr>Performance Certificate</vt:lpstr>
      <vt:lpstr>Performance Certificate</vt:lpstr>
      <vt:lpstr>   Order in Pipeline </vt:lpstr>
      <vt:lpstr>Our Yearly Confirmed order Since Last 05 Years</vt:lpstr>
      <vt:lpstr>Offer We have Submitted:-</vt:lpstr>
      <vt:lpstr> 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2017-09-23T08:04:20Z</dcterms:created>
  <dcterms:modified xsi:type="dcterms:W3CDTF">2023-02-28T09:42:43Z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TC034605579991</vt:lpwstr>
  </property>
</Properties>
</file>